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3720" r:id="rId6"/>
    <p:sldId id="3730" r:id="rId7"/>
    <p:sldId id="3732" r:id="rId8"/>
    <p:sldId id="3733" r:id="rId9"/>
    <p:sldId id="3731" r:id="rId10"/>
    <p:sldId id="3721" r:id="rId11"/>
    <p:sldId id="3723" r:id="rId12"/>
    <p:sldId id="3722" r:id="rId13"/>
    <p:sldId id="3724" r:id="rId14"/>
    <p:sldId id="3728" r:id="rId15"/>
    <p:sldId id="3734" r:id="rId16"/>
    <p:sldId id="3726" r:id="rId17"/>
  </p:sldIdLst>
  <p:sldSz cx="12192000" cy="6858000"/>
  <p:notesSz cx="6858000" cy="21431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936"/>
    <a:srgbClr val="9933FF"/>
    <a:srgbClr val="CC99FF"/>
    <a:srgbClr val="9900FF"/>
    <a:srgbClr val="9966FF"/>
    <a:srgbClr val="C22E91"/>
    <a:srgbClr val="57B94B"/>
    <a:srgbClr val="006E56"/>
    <a:srgbClr val="00B7B2"/>
    <a:srgbClr val="D31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7F40F-4B01-44F7-AE34-9FF77562CCB7}" v="104" dt="2023-11-16T14:39:54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79EB2-9E50-486A-A7EC-E4EA733F6F9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D7EEA8A-66E7-4A21-8211-1A8DF2FD6EE8}">
      <dgm:prSet phldrT="[Text]"/>
      <dgm:spPr/>
      <dgm:t>
        <a:bodyPr/>
        <a:lstStyle/>
        <a:p>
          <a:r>
            <a:rPr lang="en-GB" dirty="0"/>
            <a:t>Organisational skills</a:t>
          </a:r>
        </a:p>
      </dgm:t>
    </dgm:pt>
    <dgm:pt modelId="{F1871931-72BC-410A-80EE-6FF19D6CE01C}" type="parTrans" cxnId="{AEC9C840-607A-430C-8E7B-932C6ADDDFDA}">
      <dgm:prSet/>
      <dgm:spPr/>
      <dgm:t>
        <a:bodyPr/>
        <a:lstStyle/>
        <a:p>
          <a:endParaRPr lang="en-GB"/>
        </a:p>
      </dgm:t>
    </dgm:pt>
    <dgm:pt modelId="{1E3F6191-2CF0-4C9A-B24F-5EB878587DDF}" type="sibTrans" cxnId="{AEC9C840-607A-430C-8E7B-932C6ADDDFDA}">
      <dgm:prSet/>
      <dgm:spPr/>
      <dgm:t>
        <a:bodyPr/>
        <a:lstStyle/>
        <a:p>
          <a:endParaRPr lang="en-GB"/>
        </a:p>
      </dgm:t>
    </dgm:pt>
    <dgm:pt modelId="{939BA348-4306-4396-A27E-E6C08BFF1CA3}">
      <dgm:prSet phldrT="[Text]"/>
      <dgm:spPr/>
      <dgm:t>
        <a:bodyPr/>
        <a:lstStyle/>
        <a:p>
          <a:r>
            <a:rPr lang="en-GB" dirty="0"/>
            <a:t>Communication and advocacy</a:t>
          </a:r>
        </a:p>
      </dgm:t>
    </dgm:pt>
    <dgm:pt modelId="{95F6FE0F-569D-4447-88E8-0F2BAE5957E3}" type="parTrans" cxnId="{F167F009-D88C-40D3-B141-C665DF00EFCD}">
      <dgm:prSet/>
      <dgm:spPr/>
      <dgm:t>
        <a:bodyPr/>
        <a:lstStyle/>
        <a:p>
          <a:endParaRPr lang="en-GB"/>
        </a:p>
      </dgm:t>
    </dgm:pt>
    <dgm:pt modelId="{1E7E735A-EE64-4870-BBBE-0AA72158DFC2}" type="sibTrans" cxnId="{F167F009-D88C-40D3-B141-C665DF00EFCD}">
      <dgm:prSet/>
      <dgm:spPr/>
      <dgm:t>
        <a:bodyPr/>
        <a:lstStyle/>
        <a:p>
          <a:endParaRPr lang="en-GB"/>
        </a:p>
      </dgm:t>
    </dgm:pt>
    <dgm:pt modelId="{E735633E-AF1F-4451-ACEF-06D18933C14B}">
      <dgm:prSet/>
      <dgm:spPr/>
      <dgm:t>
        <a:bodyPr/>
        <a:lstStyle/>
        <a:p>
          <a:r>
            <a:rPr lang="en-GB" dirty="0"/>
            <a:t>Time management</a:t>
          </a:r>
        </a:p>
      </dgm:t>
    </dgm:pt>
    <dgm:pt modelId="{3BEAAFC7-B7E3-4C7E-B293-79A04A81F727}" type="parTrans" cxnId="{C1CA1A48-9CAB-4A11-9F78-00BE7ABF15B1}">
      <dgm:prSet/>
      <dgm:spPr/>
      <dgm:t>
        <a:bodyPr/>
        <a:lstStyle/>
        <a:p>
          <a:endParaRPr lang="en-GB"/>
        </a:p>
      </dgm:t>
    </dgm:pt>
    <dgm:pt modelId="{41180D0A-3188-47C2-9EA7-E0C48A5DFB5D}" type="sibTrans" cxnId="{C1CA1A48-9CAB-4A11-9F78-00BE7ABF15B1}">
      <dgm:prSet/>
      <dgm:spPr/>
      <dgm:t>
        <a:bodyPr/>
        <a:lstStyle/>
        <a:p>
          <a:endParaRPr lang="en-GB"/>
        </a:p>
      </dgm:t>
    </dgm:pt>
    <dgm:pt modelId="{C428B519-7DB6-4CA2-8CDE-29669801302C}">
      <dgm:prSet/>
      <dgm:spPr/>
      <dgm:t>
        <a:bodyPr/>
        <a:lstStyle/>
        <a:p>
          <a:r>
            <a:rPr lang="en-GB"/>
            <a:t>Resilience</a:t>
          </a:r>
          <a:endParaRPr lang="en-GB" dirty="0"/>
        </a:p>
      </dgm:t>
    </dgm:pt>
    <dgm:pt modelId="{EB39099B-DE06-492E-A195-D273FC2DDA3F}" type="parTrans" cxnId="{A955A242-F107-4D8E-A842-90DA7D474213}">
      <dgm:prSet/>
      <dgm:spPr/>
      <dgm:t>
        <a:bodyPr/>
        <a:lstStyle/>
        <a:p>
          <a:endParaRPr lang="en-GB"/>
        </a:p>
      </dgm:t>
    </dgm:pt>
    <dgm:pt modelId="{BBCD1C3E-8F46-40C2-BA46-DDA2A60D6577}" type="sibTrans" cxnId="{A955A242-F107-4D8E-A842-90DA7D474213}">
      <dgm:prSet/>
      <dgm:spPr/>
      <dgm:t>
        <a:bodyPr/>
        <a:lstStyle/>
        <a:p>
          <a:endParaRPr lang="en-GB"/>
        </a:p>
      </dgm:t>
    </dgm:pt>
    <dgm:pt modelId="{79AD4F46-BDA2-4C3F-B2DF-57CB05FEAA70}">
      <dgm:prSet/>
      <dgm:spPr/>
      <dgm:t>
        <a:bodyPr/>
        <a:lstStyle/>
        <a:p>
          <a:r>
            <a:rPr lang="en-GB"/>
            <a:t>Emotional intelligence</a:t>
          </a:r>
          <a:endParaRPr lang="en-GB" dirty="0"/>
        </a:p>
      </dgm:t>
    </dgm:pt>
    <dgm:pt modelId="{0C1351D4-826C-4C36-9CFD-1CBAB35F59DA}" type="parTrans" cxnId="{6109254C-B32E-4826-A45B-BF4AB835C53D}">
      <dgm:prSet/>
      <dgm:spPr/>
      <dgm:t>
        <a:bodyPr/>
        <a:lstStyle/>
        <a:p>
          <a:endParaRPr lang="en-GB"/>
        </a:p>
      </dgm:t>
    </dgm:pt>
    <dgm:pt modelId="{4116A555-5A91-48AD-B74F-A1B83D5FC5ED}" type="sibTrans" cxnId="{6109254C-B32E-4826-A45B-BF4AB835C53D}">
      <dgm:prSet/>
      <dgm:spPr/>
      <dgm:t>
        <a:bodyPr/>
        <a:lstStyle/>
        <a:p>
          <a:endParaRPr lang="en-GB"/>
        </a:p>
      </dgm:t>
    </dgm:pt>
    <dgm:pt modelId="{5022DBF7-21FD-4775-A00A-0E03812BEDBB}">
      <dgm:prSet/>
      <dgm:spPr/>
      <dgm:t>
        <a:bodyPr/>
        <a:lstStyle/>
        <a:p>
          <a:r>
            <a:rPr lang="en-GB" dirty="0"/>
            <a:t>Financial skills</a:t>
          </a:r>
        </a:p>
      </dgm:t>
    </dgm:pt>
    <dgm:pt modelId="{BB6E7F2D-D655-4CC8-9196-18CF07E0741D}" type="parTrans" cxnId="{7D1F8D46-4ABC-4D5D-BD90-0B65D6EF206D}">
      <dgm:prSet/>
      <dgm:spPr/>
      <dgm:t>
        <a:bodyPr/>
        <a:lstStyle/>
        <a:p>
          <a:endParaRPr lang="en-GB"/>
        </a:p>
      </dgm:t>
    </dgm:pt>
    <dgm:pt modelId="{651D9CF8-0E3B-4685-B715-F1632573E658}" type="sibTrans" cxnId="{7D1F8D46-4ABC-4D5D-BD90-0B65D6EF206D}">
      <dgm:prSet/>
      <dgm:spPr/>
      <dgm:t>
        <a:bodyPr/>
        <a:lstStyle/>
        <a:p>
          <a:endParaRPr lang="en-GB"/>
        </a:p>
      </dgm:t>
    </dgm:pt>
    <dgm:pt modelId="{7C3FAC1D-7BBB-4BE3-8161-AB63D58A69FA}">
      <dgm:prSet/>
      <dgm:spPr/>
      <dgm:t>
        <a:bodyPr/>
        <a:lstStyle/>
        <a:p>
          <a:r>
            <a:rPr lang="en-GB" dirty="0"/>
            <a:t>Practical skills</a:t>
          </a:r>
        </a:p>
      </dgm:t>
    </dgm:pt>
    <dgm:pt modelId="{8AA258E2-00DD-469D-850E-CF4E831136DA}" type="parTrans" cxnId="{0C1BF403-45AF-4B59-BF0F-D2E1D1CC23AB}">
      <dgm:prSet/>
      <dgm:spPr/>
      <dgm:t>
        <a:bodyPr/>
        <a:lstStyle/>
        <a:p>
          <a:endParaRPr lang="en-GB"/>
        </a:p>
      </dgm:t>
    </dgm:pt>
    <dgm:pt modelId="{3F6FF292-0515-481F-BD47-AF266630EB82}" type="sibTrans" cxnId="{0C1BF403-45AF-4B59-BF0F-D2E1D1CC23AB}">
      <dgm:prSet/>
      <dgm:spPr/>
      <dgm:t>
        <a:bodyPr/>
        <a:lstStyle/>
        <a:p>
          <a:endParaRPr lang="en-GB"/>
        </a:p>
      </dgm:t>
    </dgm:pt>
    <dgm:pt modelId="{E467B4AF-5114-472E-AFF4-4866EE0BAF94}">
      <dgm:prSet/>
      <dgm:spPr/>
      <dgm:t>
        <a:bodyPr/>
        <a:lstStyle/>
        <a:p>
          <a:r>
            <a:rPr lang="en-GB" dirty="0"/>
            <a:t>Interpersonal skills</a:t>
          </a:r>
        </a:p>
      </dgm:t>
    </dgm:pt>
    <dgm:pt modelId="{9DBD9A3A-FFB8-40E2-952F-6F180272B0B8}" type="parTrans" cxnId="{F4C87C1D-B3F5-4331-9EE0-E2037F011359}">
      <dgm:prSet/>
      <dgm:spPr/>
      <dgm:t>
        <a:bodyPr/>
        <a:lstStyle/>
        <a:p>
          <a:endParaRPr lang="en-GB"/>
        </a:p>
      </dgm:t>
    </dgm:pt>
    <dgm:pt modelId="{A18A6C24-B10B-4A80-9C05-2A065F40CB83}" type="sibTrans" cxnId="{F4C87C1D-B3F5-4331-9EE0-E2037F011359}">
      <dgm:prSet/>
      <dgm:spPr/>
      <dgm:t>
        <a:bodyPr/>
        <a:lstStyle/>
        <a:p>
          <a:endParaRPr lang="en-GB"/>
        </a:p>
      </dgm:t>
    </dgm:pt>
    <dgm:pt modelId="{EFC5495C-7B3F-40C9-9A36-3C037E1581B4}" type="pres">
      <dgm:prSet presAssocID="{5A479EB2-9E50-486A-A7EC-E4EA733F6F94}" presName="diagram" presStyleCnt="0">
        <dgm:presLayoutVars>
          <dgm:dir/>
          <dgm:resizeHandles val="exact"/>
        </dgm:presLayoutVars>
      </dgm:prSet>
      <dgm:spPr/>
    </dgm:pt>
    <dgm:pt modelId="{1EF7EB3D-0770-4039-BAAA-13A619C1EC84}" type="pres">
      <dgm:prSet presAssocID="{DD7EEA8A-66E7-4A21-8211-1A8DF2FD6EE8}" presName="node" presStyleLbl="node1" presStyleIdx="0" presStyleCnt="8">
        <dgm:presLayoutVars>
          <dgm:bulletEnabled val="1"/>
        </dgm:presLayoutVars>
      </dgm:prSet>
      <dgm:spPr/>
    </dgm:pt>
    <dgm:pt modelId="{6227B746-2F63-4FF3-B757-6F05C7C2A6A0}" type="pres">
      <dgm:prSet presAssocID="{1E3F6191-2CF0-4C9A-B24F-5EB878587DDF}" presName="sibTrans" presStyleCnt="0"/>
      <dgm:spPr/>
    </dgm:pt>
    <dgm:pt modelId="{187D2877-4F47-4EFC-8E3D-C71500340978}" type="pres">
      <dgm:prSet presAssocID="{E735633E-AF1F-4451-ACEF-06D18933C14B}" presName="node" presStyleLbl="node1" presStyleIdx="1" presStyleCnt="8">
        <dgm:presLayoutVars>
          <dgm:bulletEnabled val="1"/>
        </dgm:presLayoutVars>
      </dgm:prSet>
      <dgm:spPr/>
    </dgm:pt>
    <dgm:pt modelId="{4946C7D3-D3E8-4C01-80DB-1DE0911E9E46}" type="pres">
      <dgm:prSet presAssocID="{41180D0A-3188-47C2-9EA7-E0C48A5DFB5D}" presName="sibTrans" presStyleCnt="0"/>
      <dgm:spPr/>
    </dgm:pt>
    <dgm:pt modelId="{C8C4B9E2-C1DF-4FDA-A470-65C847FFC254}" type="pres">
      <dgm:prSet presAssocID="{E467B4AF-5114-472E-AFF4-4866EE0BAF94}" presName="node" presStyleLbl="node1" presStyleIdx="2" presStyleCnt="8">
        <dgm:presLayoutVars>
          <dgm:bulletEnabled val="1"/>
        </dgm:presLayoutVars>
      </dgm:prSet>
      <dgm:spPr/>
    </dgm:pt>
    <dgm:pt modelId="{1F19F9B2-BB70-4EA1-ABA8-B61C585746B5}" type="pres">
      <dgm:prSet presAssocID="{A18A6C24-B10B-4A80-9C05-2A065F40CB83}" presName="sibTrans" presStyleCnt="0"/>
      <dgm:spPr/>
    </dgm:pt>
    <dgm:pt modelId="{D4562256-A656-44A7-A52D-761AA9A5BE18}" type="pres">
      <dgm:prSet presAssocID="{C428B519-7DB6-4CA2-8CDE-29669801302C}" presName="node" presStyleLbl="node1" presStyleIdx="3" presStyleCnt="8">
        <dgm:presLayoutVars>
          <dgm:bulletEnabled val="1"/>
        </dgm:presLayoutVars>
      </dgm:prSet>
      <dgm:spPr/>
    </dgm:pt>
    <dgm:pt modelId="{E3E7762A-508B-42E6-A6F8-266BE4445075}" type="pres">
      <dgm:prSet presAssocID="{BBCD1C3E-8F46-40C2-BA46-DDA2A60D6577}" presName="sibTrans" presStyleCnt="0"/>
      <dgm:spPr/>
    </dgm:pt>
    <dgm:pt modelId="{7A1E75E9-234F-4351-B48B-4FA7B6F462DE}" type="pres">
      <dgm:prSet presAssocID="{79AD4F46-BDA2-4C3F-B2DF-57CB05FEAA70}" presName="node" presStyleLbl="node1" presStyleIdx="4" presStyleCnt="8">
        <dgm:presLayoutVars>
          <dgm:bulletEnabled val="1"/>
        </dgm:presLayoutVars>
      </dgm:prSet>
      <dgm:spPr/>
    </dgm:pt>
    <dgm:pt modelId="{FBFBE03D-534A-40BD-9131-9F6ED584527B}" type="pres">
      <dgm:prSet presAssocID="{4116A555-5A91-48AD-B74F-A1B83D5FC5ED}" presName="sibTrans" presStyleCnt="0"/>
      <dgm:spPr/>
    </dgm:pt>
    <dgm:pt modelId="{0E9FD43E-0E36-4232-B090-EE604246D965}" type="pres">
      <dgm:prSet presAssocID="{5022DBF7-21FD-4775-A00A-0E03812BEDBB}" presName="node" presStyleLbl="node1" presStyleIdx="5" presStyleCnt="8">
        <dgm:presLayoutVars>
          <dgm:bulletEnabled val="1"/>
        </dgm:presLayoutVars>
      </dgm:prSet>
      <dgm:spPr/>
    </dgm:pt>
    <dgm:pt modelId="{A7BC6E77-7BE2-4930-842A-072EDF807E96}" type="pres">
      <dgm:prSet presAssocID="{651D9CF8-0E3B-4685-B715-F1632573E658}" presName="sibTrans" presStyleCnt="0"/>
      <dgm:spPr/>
    </dgm:pt>
    <dgm:pt modelId="{879B024E-12EC-46CC-AA06-DCBBA0C0A353}" type="pres">
      <dgm:prSet presAssocID="{7C3FAC1D-7BBB-4BE3-8161-AB63D58A69FA}" presName="node" presStyleLbl="node1" presStyleIdx="6" presStyleCnt="8">
        <dgm:presLayoutVars>
          <dgm:bulletEnabled val="1"/>
        </dgm:presLayoutVars>
      </dgm:prSet>
      <dgm:spPr/>
    </dgm:pt>
    <dgm:pt modelId="{C748A7CB-0415-4221-BFDE-551CF221D941}" type="pres">
      <dgm:prSet presAssocID="{3F6FF292-0515-481F-BD47-AF266630EB82}" presName="sibTrans" presStyleCnt="0"/>
      <dgm:spPr/>
    </dgm:pt>
    <dgm:pt modelId="{D37D5B3E-5C2D-43B6-B9C5-3077DE8C0FDD}" type="pres">
      <dgm:prSet presAssocID="{939BA348-4306-4396-A27E-E6C08BFF1CA3}" presName="node" presStyleLbl="node1" presStyleIdx="7" presStyleCnt="8">
        <dgm:presLayoutVars>
          <dgm:bulletEnabled val="1"/>
        </dgm:presLayoutVars>
      </dgm:prSet>
      <dgm:spPr/>
    </dgm:pt>
  </dgm:ptLst>
  <dgm:cxnLst>
    <dgm:cxn modelId="{0C1BF403-45AF-4B59-BF0F-D2E1D1CC23AB}" srcId="{5A479EB2-9E50-486A-A7EC-E4EA733F6F94}" destId="{7C3FAC1D-7BBB-4BE3-8161-AB63D58A69FA}" srcOrd="6" destOrd="0" parTransId="{8AA258E2-00DD-469D-850E-CF4E831136DA}" sibTransId="{3F6FF292-0515-481F-BD47-AF266630EB82}"/>
    <dgm:cxn modelId="{F167F009-D88C-40D3-B141-C665DF00EFCD}" srcId="{5A479EB2-9E50-486A-A7EC-E4EA733F6F94}" destId="{939BA348-4306-4396-A27E-E6C08BFF1CA3}" srcOrd="7" destOrd="0" parTransId="{95F6FE0F-569D-4447-88E8-0F2BAE5957E3}" sibTransId="{1E7E735A-EE64-4870-BBBE-0AA72158DFC2}"/>
    <dgm:cxn modelId="{F4C87C1D-B3F5-4331-9EE0-E2037F011359}" srcId="{5A479EB2-9E50-486A-A7EC-E4EA733F6F94}" destId="{E467B4AF-5114-472E-AFF4-4866EE0BAF94}" srcOrd="2" destOrd="0" parTransId="{9DBD9A3A-FFB8-40E2-952F-6F180272B0B8}" sibTransId="{A18A6C24-B10B-4A80-9C05-2A065F40CB83}"/>
    <dgm:cxn modelId="{56E43328-1EBA-4E97-B475-A4E1FD6186BE}" type="presOf" srcId="{E735633E-AF1F-4451-ACEF-06D18933C14B}" destId="{187D2877-4F47-4EFC-8E3D-C71500340978}" srcOrd="0" destOrd="0" presId="urn:microsoft.com/office/officeart/2005/8/layout/default"/>
    <dgm:cxn modelId="{7AFD9329-88D1-493A-9209-7529E361C659}" type="presOf" srcId="{79AD4F46-BDA2-4C3F-B2DF-57CB05FEAA70}" destId="{7A1E75E9-234F-4351-B48B-4FA7B6F462DE}" srcOrd="0" destOrd="0" presId="urn:microsoft.com/office/officeart/2005/8/layout/default"/>
    <dgm:cxn modelId="{AEC9C840-607A-430C-8E7B-932C6ADDDFDA}" srcId="{5A479EB2-9E50-486A-A7EC-E4EA733F6F94}" destId="{DD7EEA8A-66E7-4A21-8211-1A8DF2FD6EE8}" srcOrd="0" destOrd="0" parTransId="{F1871931-72BC-410A-80EE-6FF19D6CE01C}" sibTransId="{1E3F6191-2CF0-4C9A-B24F-5EB878587DDF}"/>
    <dgm:cxn modelId="{A955A242-F107-4D8E-A842-90DA7D474213}" srcId="{5A479EB2-9E50-486A-A7EC-E4EA733F6F94}" destId="{C428B519-7DB6-4CA2-8CDE-29669801302C}" srcOrd="3" destOrd="0" parTransId="{EB39099B-DE06-492E-A195-D273FC2DDA3F}" sibTransId="{BBCD1C3E-8F46-40C2-BA46-DDA2A60D6577}"/>
    <dgm:cxn modelId="{7D1F8D46-4ABC-4D5D-BD90-0B65D6EF206D}" srcId="{5A479EB2-9E50-486A-A7EC-E4EA733F6F94}" destId="{5022DBF7-21FD-4775-A00A-0E03812BEDBB}" srcOrd="5" destOrd="0" parTransId="{BB6E7F2D-D655-4CC8-9196-18CF07E0741D}" sibTransId="{651D9CF8-0E3B-4685-B715-F1632573E658}"/>
    <dgm:cxn modelId="{C1CA1A48-9CAB-4A11-9F78-00BE7ABF15B1}" srcId="{5A479EB2-9E50-486A-A7EC-E4EA733F6F94}" destId="{E735633E-AF1F-4451-ACEF-06D18933C14B}" srcOrd="1" destOrd="0" parTransId="{3BEAAFC7-B7E3-4C7E-B293-79A04A81F727}" sibTransId="{41180D0A-3188-47C2-9EA7-E0C48A5DFB5D}"/>
    <dgm:cxn modelId="{6109254C-B32E-4826-A45B-BF4AB835C53D}" srcId="{5A479EB2-9E50-486A-A7EC-E4EA733F6F94}" destId="{79AD4F46-BDA2-4C3F-B2DF-57CB05FEAA70}" srcOrd="4" destOrd="0" parTransId="{0C1351D4-826C-4C36-9CFD-1CBAB35F59DA}" sibTransId="{4116A555-5A91-48AD-B74F-A1B83D5FC5ED}"/>
    <dgm:cxn modelId="{9D557F6C-DCED-4E2C-A1C3-B3F4B51C5041}" type="presOf" srcId="{C428B519-7DB6-4CA2-8CDE-29669801302C}" destId="{D4562256-A656-44A7-A52D-761AA9A5BE18}" srcOrd="0" destOrd="0" presId="urn:microsoft.com/office/officeart/2005/8/layout/default"/>
    <dgm:cxn modelId="{D106396D-1B27-42FB-B43F-001F414E56D9}" type="presOf" srcId="{5022DBF7-21FD-4775-A00A-0E03812BEDBB}" destId="{0E9FD43E-0E36-4232-B090-EE604246D965}" srcOrd="0" destOrd="0" presId="urn:microsoft.com/office/officeart/2005/8/layout/default"/>
    <dgm:cxn modelId="{CC4CBEB6-9011-4F06-A8E1-AC60714CAB84}" type="presOf" srcId="{DD7EEA8A-66E7-4A21-8211-1A8DF2FD6EE8}" destId="{1EF7EB3D-0770-4039-BAAA-13A619C1EC84}" srcOrd="0" destOrd="0" presId="urn:microsoft.com/office/officeart/2005/8/layout/default"/>
    <dgm:cxn modelId="{9748CAB8-ED0A-4B2B-ACC5-B8718A28910E}" type="presOf" srcId="{7C3FAC1D-7BBB-4BE3-8161-AB63D58A69FA}" destId="{879B024E-12EC-46CC-AA06-DCBBA0C0A353}" srcOrd="0" destOrd="0" presId="urn:microsoft.com/office/officeart/2005/8/layout/default"/>
    <dgm:cxn modelId="{6B4A30BF-19F3-42AA-AD7F-3BA2B0451A71}" type="presOf" srcId="{E467B4AF-5114-472E-AFF4-4866EE0BAF94}" destId="{C8C4B9E2-C1DF-4FDA-A470-65C847FFC254}" srcOrd="0" destOrd="0" presId="urn:microsoft.com/office/officeart/2005/8/layout/default"/>
    <dgm:cxn modelId="{A9F0EEE8-B64E-47E1-895E-AE21489C573D}" type="presOf" srcId="{939BA348-4306-4396-A27E-E6C08BFF1CA3}" destId="{D37D5B3E-5C2D-43B6-B9C5-3077DE8C0FDD}" srcOrd="0" destOrd="0" presId="urn:microsoft.com/office/officeart/2005/8/layout/default"/>
    <dgm:cxn modelId="{E1BF5BEE-36F9-412D-9C0F-C468D9F3ADFF}" type="presOf" srcId="{5A479EB2-9E50-486A-A7EC-E4EA733F6F94}" destId="{EFC5495C-7B3F-40C9-9A36-3C037E1581B4}" srcOrd="0" destOrd="0" presId="urn:microsoft.com/office/officeart/2005/8/layout/default"/>
    <dgm:cxn modelId="{3C29F5B4-82A3-4C2C-ABE4-49DACAE5A1AE}" type="presParOf" srcId="{EFC5495C-7B3F-40C9-9A36-3C037E1581B4}" destId="{1EF7EB3D-0770-4039-BAAA-13A619C1EC84}" srcOrd="0" destOrd="0" presId="urn:microsoft.com/office/officeart/2005/8/layout/default"/>
    <dgm:cxn modelId="{1477186A-3132-4D6E-97F6-A71204136E2A}" type="presParOf" srcId="{EFC5495C-7B3F-40C9-9A36-3C037E1581B4}" destId="{6227B746-2F63-4FF3-B757-6F05C7C2A6A0}" srcOrd="1" destOrd="0" presId="urn:microsoft.com/office/officeart/2005/8/layout/default"/>
    <dgm:cxn modelId="{5236D3A9-1E89-44EF-908D-B583D15E2ED3}" type="presParOf" srcId="{EFC5495C-7B3F-40C9-9A36-3C037E1581B4}" destId="{187D2877-4F47-4EFC-8E3D-C71500340978}" srcOrd="2" destOrd="0" presId="urn:microsoft.com/office/officeart/2005/8/layout/default"/>
    <dgm:cxn modelId="{AF485374-E7E2-4972-83B4-4CB83D1FCA27}" type="presParOf" srcId="{EFC5495C-7B3F-40C9-9A36-3C037E1581B4}" destId="{4946C7D3-D3E8-4C01-80DB-1DE0911E9E46}" srcOrd="3" destOrd="0" presId="urn:microsoft.com/office/officeart/2005/8/layout/default"/>
    <dgm:cxn modelId="{E386AF73-637B-44C5-8C6F-A3521245EF85}" type="presParOf" srcId="{EFC5495C-7B3F-40C9-9A36-3C037E1581B4}" destId="{C8C4B9E2-C1DF-4FDA-A470-65C847FFC254}" srcOrd="4" destOrd="0" presId="urn:microsoft.com/office/officeart/2005/8/layout/default"/>
    <dgm:cxn modelId="{1B9C9DF6-D149-4D85-A36C-EF44675D36D6}" type="presParOf" srcId="{EFC5495C-7B3F-40C9-9A36-3C037E1581B4}" destId="{1F19F9B2-BB70-4EA1-ABA8-B61C585746B5}" srcOrd="5" destOrd="0" presId="urn:microsoft.com/office/officeart/2005/8/layout/default"/>
    <dgm:cxn modelId="{9AC8B1BD-A019-440F-9741-FD100D80F36A}" type="presParOf" srcId="{EFC5495C-7B3F-40C9-9A36-3C037E1581B4}" destId="{D4562256-A656-44A7-A52D-761AA9A5BE18}" srcOrd="6" destOrd="0" presId="urn:microsoft.com/office/officeart/2005/8/layout/default"/>
    <dgm:cxn modelId="{0333D2C7-7876-416E-B6CF-CEA3BC12AFE0}" type="presParOf" srcId="{EFC5495C-7B3F-40C9-9A36-3C037E1581B4}" destId="{E3E7762A-508B-42E6-A6F8-266BE4445075}" srcOrd="7" destOrd="0" presId="urn:microsoft.com/office/officeart/2005/8/layout/default"/>
    <dgm:cxn modelId="{BD0303B4-B59A-452E-9079-76917FC0B701}" type="presParOf" srcId="{EFC5495C-7B3F-40C9-9A36-3C037E1581B4}" destId="{7A1E75E9-234F-4351-B48B-4FA7B6F462DE}" srcOrd="8" destOrd="0" presId="urn:microsoft.com/office/officeart/2005/8/layout/default"/>
    <dgm:cxn modelId="{AE0A14D8-EDA8-4E91-9705-AC5552D3AE3E}" type="presParOf" srcId="{EFC5495C-7B3F-40C9-9A36-3C037E1581B4}" destId="{FBFBE03D-534A-40BD-9131-9F6ED584527B}" srcOrd="9" destOrd="0" presId="urn:microsoft.com/office/officeart/2005/8/layout/default"/>
    <dgm:cxn modelId="{4D7F1A04-C656-4E15-B55D-275DE8FA1D46}" type="presParOf" srcId="{EFC5495C-7B3F-40C9-9A36-3C037E1581B4}" destId="{0E9FD43E-0E36-4232-B090-EE604246D965}" srcOrd="10" destOrd="0" presId="urn:microsoft.com/office/officeart/2005/8/layout/default"/>
    <dgm:cxn modelId="{198986CB-342B-4130-BB68-945B281057D6}" type="presParOf" srcId="{EFC5495C-7B3F-40C9-9A36-3C037E1581B4}" destId="{A7BC6E77-7BE2-4930-842A-072EDF807E96}" srcOrd="11" destOrd="0" presId="urn:microsoft.com/office/officeart/2005/8/layout/default"/>
    <dgm:cxn modelId="{3F51B1CE-8A23-4183-A3AF-402C4C3942A8}" type="presParOf" srcId="{EFC5495C-7B3F-40C9-9A36-3C037E1581B4}" destId="{879B024E-12EC-46CC-AA06-DCBBA0C0A353}" srcOrd="12" destOrd="0" presId="urn:microsoft.com/office/officeart/2005/8/layout/default"/>
    <dgm:cxn modelId="{78A493B2-92E5-457A-9759-4CA5CAD5E242}" type="presParOf" srcId="{EFC5495C-7B3F-40C9-9A36-3C037E1581B4}" destId="{C748A7CB-0415-4221-BFDE-551CF221D941}" srcOrd="13" destOrd="0" presId="urn:microsoft.com/office/officeart/2005/8/layout/default"/>
    <dgm:cxn modelId="{874AAC35-39F5-4306-96F1-31728C837D27}" type="presParOf" srcId="{EFC5495C-7B3F-40C9-9A36-3C037E1581B4}" destId="{D37D5B3E-5C2D-43B6-B9C5-3077DE8C0FD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B7097-08E3-4D7B-A409-B795A644465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974CB52-3690-474D-82E1-4051F0E89F05}">
      <dgm:prSet/>
      <dgm:spPr/>
      <dgm:t>
        <a:bodyPr/>
        <a:lstStyle/>
        <a:p>
          <a:r>
            <a:rPr lang="en-GB" dirty="0">
              <a:cs typeface="Arial" panose="020B0604020202020204" pitchFamily="34" charset="0"/>
            </a:rPr>
            <a:t>Helping individuals, families, parents and carers to help themselves, particularly in the early years of their children's lives </a:t>
          </a:r>
        </a:p>
      </dgm:t>
    </dgm:pt>
    <dgm:pt modelId="{4001D216-9969-4AAC-8893-18AEF7EAB3F7}" type="parTrans" cxnId="{79507DC4-3198-495D-8798-F5527A9E18A1}">
      <dgm:prSet/>
      <dgm:spPr/>
      <dgm:t>
        <a:bodyPr/>
        <a:lstStyle/>
        <a:p>
          <a:endParaRPr lang="en-GB"/>
        </a:p>
      </dgm:t>
    </dgm:pt>
    <dgm:pt modelId="{7FC477EE-84D4-47D8-AABC-9F631E8039EA}" type="sibTrans" cxnId="{79507DC4-3198-495D-8798-F5527A9E18A1}">
      <dgm:prSet/>
      <dgm:spPr/>
      <dgm:t>
        <a:bodyPr/>
        <a:lstStyle/>
        <a:p>
          <a:endParaRPr lang="en-GB"/>
        </a:p>
      </dgm:t>
    </dgm:pt>
    <dgm:pt modelId="{4FC58453-E615-4841-AB8D-4125CA04FDB0}">
      <dgm:prSet/>
      <dgm:spPr/>
      <dgm:t>
        <a:bodyPr/>
        <a:lstStyle/>
        <a:p>
          <a:r>
            <a:rPr lang="en-GB">
              <a:cs typeface="Arial" panose="020B0604020202020204" pitchFamily="34" charset="0"/>
            </a:rPr>
            <a:t>Targeting resources and supporting vulnerable individuals and families</a:t>
          </a:r>
          <a:endParaRPr lang="en-GB" dirty="0">
            <a:cs typeface="Arial" panose="020B0604020202020204" pitchFamily="34" charset="0"/>
          </a:endParaRPr>
        </a:p>
      </dgm:t>
    </dgm:pt>
    <dgm:pt modelId="{A88E061E-2ACF-4B42-A954-2E238B0F57BC}" type="parTrans" cxnId="{1FCF8947-F760-434C-B9A9-9508AB97D72D}">
      <dgm:prSet/>
      <dgm:spPr/>
      <dgm:t>
        <a:bodyPr/>
        <a:lstStyle/>
        <a:p>
          <a:endParaRPr lang="en-GB"/>
        </a:p>
      </dgm:t>
    </dgm:pt>
    <dgm:pt modelId="{2CD11CA4-AE91-4787-B933-D7F4A5B4E486}" type="sibTrans" cxnId="{1FCF8947-F760-434C-B9A9-9508AB97D72D}">
      <dgm:prSet/>
      <dgm:spPr/>
      <dgm:t>
        <a:bodyPr/>
        <a:lstStyle/>
        <a:p>
          <a:endParaRPr lang="en-GB"/>
        </a:p>
      </dgm:t>
    </dgm:pt>
    <dgm:pt modelId="{23FB6266-E897-4BA2-BED9-499A59A0C904}">
      <dgm:prSet/>
      <dgm:spPr/>
      <dgm:t>
        <a:bodyPr/>
        <a:lstStyle/>
        <a:p>
          <a:r>
            <a:rPr lang="en-GB">
              <a:cs typeface="Arial" panose="020B0604020202020204" pitchFamily="34" charset="0"/>
            </a:rPr>
            <a:t>Improving the emotional and mental health and wellbeing of individuals, parents and carers </a:t>
          </a:r>
          <a:endParaRPr lang="en-GB" dirty="0">
            <a:cs typeface="Arial" panose="020B0604020202020204" pitchFamily="34" charset="0"/>
          </a:endParaRPr>
        </a:p>
      </dgm:t>
    </dgm:pt>
    <dgm:pt modelId="{73228E93-D0C0-4549-8E59-FB4C5096D2BF}" type="parTrans" cxnId="{D74A7571-5E44-483E-92EC-A025FB9AEF76}">
      <dgm:prSet/>
      <dgm:spPr/>
      <dgm:t>
        <a:bodyPr/>
        <a:lstStyle/>
        <a:p>
          <a:endParaRPr lang="en-GB"/>
        </a:p>
      </dgm:t>
    </dgm:pt>
    <dgm:pt modelId="{AB8128FC-D805-4CC4-9F67-BB36B6594DE5}" type="sibTrans" cxnId="{D74A7571-5E44-483E-92EC-A025FB9AEF76}">
      <dgm:prSet/>
      <dgm:spPr/>
      <dgm:t>
        <a:bodyPr/>
        <a:lstStyle/>
        <a:p>
          <a:endParaRPr lang="en-GB"/>
        </a:p>
      </dgm:t>
    </dgm:pt>
    <dgm:pt modelId="{62358BBC-6729-4305-8B86-8DECDC880B2A}">
      <dgm:prSet/>
      <dgm:spPr/>
      <dgm:t>
        <a:bodyPr/>
        <a:lstStyle/>
        <a:p>
          <a:r>
            <a:rPr lang="en-GB">
              <a:cs typeface="Arial" panose="020B0604020202020204" pitchFamily="34" charset="0"/>
            </a:rPr>
            <a:t>Achieving success in life, learning and future employment</a:t>
          </a:r>
          <a:endParaRPr lang="en-GB" dirty="0">
            <a:cs typeface="Arial" panose="020B0604020202020204" pitchFamily="34" charset="0"/>
          </a:endParaRPr>
        </a:p>
      </dgm:t>
    </dgm:pt>
    <dgm:pt modelId="{BBDFEE95-16E9-493A-A1CC-F54F0DED2F5B}" type="parTrans" cxnId="{26002FF9-86DA-4E52-9B18-E828D414544F}">
      <dgm:prSet/>
      <dgm:spPr/>
      <dgm:t>
        <a:bodyPr/>
        <a:lstStyle/>
        <a:p>
          <a:endParaRPr lang="en-GB"/>
        </a:p>
      </dgm:t>
    </dgm:pt>
    <dgm:pt modelId="{256FA48C-ABAA-48DE-9701-0D4C1E00E0C8}" type="sibTrans" cxnId="{26002FF9-86DA-4E52-9B18-E828D414544F}">
      <dgm:prSet/>
      <dgm:spPr/>
      <dgm:t>
        <a:bodyPr/>
        <a:lstStyle/>
        <a:p>
          <a:endParaRPr lang="en-GB"/>
        </a:p>
      </dgm:t>
    </dgm:pt>
    <dgm:pt modelId="{482473C7-9656-49E0-83E4-17CE1BF19458}" type="pres">
      <dgm:prSet presAssocID="{8D0B7097-08E3-4D7B-A409-B795A6444654}" presName="linear" presStyleCnt="0">
        <dgm:presLayoutVars>
          <dgm:animLvl val="lvl"/>
          <dgm:resizeHandles val="exact"/>
        </dgm:presLayoutVars>
      </dgm:prSet>
      <dgm:spPr/>
    </dgm:pt>
    <dgm:pt modelId="{C529B8E9-71C2-4247-A915-E0766693FC44}" type="pres">
      <dgm:prSet presAssocID="{F974CB52-3690-474D-82E1-4051F0E89F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E6E552-90E5-4CE6-9711-F0FB2C88DD9D}" type="pres">
      <dgm:prSet presAssocID="{7FC477EE-84D4-47D8-AABC-9F631E8039EA}" presName="spacer" presStyleCnt="0"/>
      <dgm:spPr/>
    </dgm:pt>
    <dgm:pt modelId="{DC1DCCA7-1892-47FF-8FDC-28E1E5C5234C}" type="pres">
      <dgm:prSet presAssocID="{4FC58453-E615-4841-AB8D-4125CA04FD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D87C28-7844-4B96-9519-C1488B725D04}" type="pres">
      <dgm:prSet presAssocID="{2CD11CA4-AE91-4787-B933-D7F4A5B4E486}" presName="spacer" presStyleCnt="0"/>
      <dgm:spPr/>
    </dgm:pt>
    <dgm:pt modelId="{3E7E4BCC-5A9D-4563-A487-46BE9F013F7F}" type="pres">
      <dgm:prSet presAssocID="{23FB6266-E897-4BA2-BED9-499A59A0C9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C18AAD-5EFD-4EE5-A69C-1E922A7B1CBB}" type="pres">
      <dgm:prSet presAssocID="{AB8128FC-D805-4CC4-9F67-BB36B6594DE5}" presName="spacer" presStyleCnt="0"/>
      <dgm:spPr/>
    </dgm:pt>
    <dgm:pt modelId="{4327A7B4-EC62-4B2A-9E7A-09ADF052A90D}" type="pres">
      <dgm:prSet presAssocID="{62358BBC-6729-4305-8B86-8DECDC880B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3A7819-9F79-4BF9-943B-9A7395C8921A}" type="presOf" srcId="{23FB6266-E897-4BA2-BED9-499A59A0C904}" destId="{3E7E4BCC-5A9D-4563-A487-46BE9F013F7F}" srcOrd="0" destOrd="0" presId="urn:microsoft.com/office/officeart/2005/8/layout/vList2"/>
    <dgm:cxn modelId="{24BE5664-DDC3-4D8B-9870-FE3E772C68C2}" type="presOf" srcId="{62358BBC-6729-4305-8B86-8DECDC880B2A}" destId="{4327A7B4-EC62-4B2A-9E7A-09ADF052A90D}" srcOrd="0" destOrd="0" presId="urn:microsoft.com/office/officeart/2005/8/layout/vList2"/>
    <dgm:cxn modelId="{1FCF8947-F760-434C-B9A9-9508AB97D72D}" srcId="{8D0B7097-08E3-4D7B-A409-B795A6444654}" destId="{4FC58453-E615-4841-AB8D-4125CA04FDB0}" srcOrd="1" destOrd="0" parTransId="{A88E061E-2ACF-4B42-A954-2E238B0F57BC}" sibTransId="{2CD11CA4-AE91-4787-B933-D7F4A5B4E486}"/>
    <dgm:cxn modelId="{D74A7571-5E44-483E-92EC-A025FB9AEF76}" srcId="{8D0B7097-08E3-4D7B-A409-B795A6444654}" destId="{23FB6266-E897-4BA2-BED9-499A59A0C904}" srcOrd="2" destOrd="0" parTransId="{73228E93-D0C0-4549-8E59-FB4C5096D2BF}" sibTransId="{AB8128FC-D805-4CC4-9F67-BB36B6594DE5}"/>
    <dgm:cxn modelId="{0ABD03B2-4311-4745-A2CD-9C4D3B2F8A07}" type="presOf" srcId="{F974CB52-3690-474D-82E1-4051F0E89F05}" destId="{C529B8E9-71C2-4247-A915-E0766693FC44}" srcOrd="0" destOrd="0" presId="urn:microsoft.com/office/officeart/2005/8/layout/vList2"/>
    <dgm:cxn modelId="{6D9907B8-BD45-4442-897B-86D4AFF88ECC}" type="presOf" srcId="{8D0B7097-08E3-4D7B-A409-B795A6444654}" destId="{482473C7-9656-49E0-83E4-17CE1BF19458}" srcOrd="0" destOrd="0" presId="urn:microsoft.com/office/officeart/2005/8/layout/vList2"/>
    <dgm:cxn modelId="{79507DC4-3198-495D-8798-F5527A9E18A1}" srcId="{8D0B7097-08E3-4D7B-A409-B795A6444654}" destId="{F974CB52-3690-474D-82E1-4051F0E89F05}" srcOrd="0" destOrd="0" parTransId="{4001D216-9969-4AAC-8893-18AEF7EAB3F7}" sibTransId="{7FC477EE-84D4-47D8-AABC-9F631E8039EA}"/>
    <dgm:cxn modelId="{B3DB66D9-0288-4A0A-9D29-29CAD873089C}" type="presOf" srcId="{4FC58453-E615-4841-AB8D-4125CA04FDB0}" destId="{DC1DCCA7-1892-47FF-8FDC-28E1E5C5234C}" srcOrd="0" destOrd="0" presId="urn:microsoft.com/office/officeart/2005/8/layout/vList2"/>
    <dgm:cxn modelId="{26002FF9-86DA-4E52-9B18-E828D414544F}" srcId="{8D0B7097-08E3-4D7B-A409-B795A6444654}" destId="{62358BBC-6729-4305-8B86-8DECDC880B2A}" srcOrd="3" destOrd="0" parTransId="{BBDFEE95-16E9-493A-A1CC-F54F0DED2F5B}" sibTransId="{256FA48C-ABAA-48DE-9701-0D4C1E00E0C8}"/>
    <dgm:cxn modelId="{17B5731F-CB0D-400E-B77F-BF39F639CCFB}" type="presParOf" srcId="{482473C7-9656-49E0-83E4-17CE1BF19458}" destId="{C529B8E9-71C2-4247-A915-E0766693FC44}" srcOrd="0" destOrd="0" presId="urn:microsoft.com/office/officeart/2005/8/layout/vList2"/>
    <dgm:cxn modelId="{CEFF6B4B-9CA9-445B-8AF7-5B8EEACAE508}" type="presParOf" srcId="{482473C7-9656-49E0-83E4-17CE1BF19458}" destId="{35E6E552-90E5-4CE6-9711-F0FB2C88DD9D}" srcOrd="1" destOrd="0" presId="urn:microsoft.com/office/officeart/2005/8/layout/vList2"/>
    <dgm:cxn modelId="{E6908F2F-E360-47D6-8407-36078C157233}" type="presParOf" srcId="{482473C7-9656-49E0-83E4-17CE1BF19458}" destId="{DC1DCCA7-1892-47FF-8FDC-28E1E5C5234C}" srcOrd="2" destOrd="0" presId="urn:microsoft.com/office/officeart/2005/8/layout/vList2"/>
    <dgm:cxn modelId="{61F1FF2F-F5B6-4E6E-9EC2-B6A8E8FBC04B}" type="presParOf" srcId="{482473C7-9656-49E0-83E4-17CE1BF19458}" destId="{93D87C28-7844-4B96-9519-C1488B725D04}" srcOrd="3" destOrd="0" presId="urn:microsoft.com/office/officeart/2005/8/layout/vList2"/>
    <dgm:cxn modelId="{794C8D68-D471-4DD1-80C0-F7F648544344}" type="presParOf" srcId="{482473C7-9656-49E0-83E4-17CE1BF19458}" destId="{3E7E4BCC-5A9D-4563-A487-46BE9F013F7F}" srcOrd="4" destOrd="0" presId="urn:microsoft.com/office/officeart/2005/8/layout/vList2"/>
    <dgm:cxn modelId="{61BC9169-5B54-48F9-B389-DF7FFC61838D}" type="presParOf" srcId="{482473C7-9656-49E0-83E4-17CE1BF19458}" destId="{89C18AAD-5EFD-4EE5-A69C-1E922A7B1CBB}" srcOrd="5" destOrd="0" presId="urn:microsoft.com/office/officeart/2005/8/layout/vList2"/>
    <dgm:cxn modelId="{976339C6-6B73-4142-A2B0-09F8AB2AA61C}" type="presParOf" srcId="{482473C7-9656-49E0-83E4-17CE1BF19458}" destId="{4327A7B4-EC62-4B2A-9E7A-09ADF052A9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7EB3D-0770-4039-BAAA-13A619C1EC84}">
      <dsp:nvSpPr>
        <dsp:cNvPr id="0" name=""/>
        <dsp:cNvSpPr/>
      </dsp:nvSpPr>
      <dsp:spPr>
        <a:xfrm>
          <a:off x="3103" y="199974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Organisational skills</a:t>
          </a:r>
        </a:p>
      </dsp:txBody>
      <dsp:txXfrm>
        <a:off x="3103" y="199974"/>
        <a:ext cx="2461923" cy="1477154"/>
      </dsp:txXfrm>
    </dsp:sp>
    <dsp:sp modelId="{187D2877-4F47-4EFC-8E3D-C71500340978}">
      <dsp:nvSpPr>
        <dsp:cNvPr id="0" name=""/>
        <dsp:cNvSpPr/>
      </dsp:nvSpPr>
      <dsp:spPr>
        <a:xfrm>
          <a:off x="2711219" y="199974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Time management</a:t>
          </a:r>
        </a:p>
      </dsp:txBody>
      <dsp:txXfrm>
        <a:off x="2711219" y="199974"/>
        <a:ext cx="2461923" cy="1477154"/>
      </dsp:txXfrm>
    </dsp:sp>
    <dsp:sp modelId="{C8C4B9E2-C1DF-4FDA-A470-65C847FFC254}">
      <dsp:nvSpPr>
        <dsp:cNvPr id="0" name=""/>
        <dsp:cNvSpPr/>
      </dsp:nvSpPr>
      <dsp:spPr>
        <a:xfrm>
          <a:off x="5419335" y="199974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Interpersonal skills</a:t>
          </a:r>
        </a:p>
      </dsp:txBody>
      <dsp:txXfrm>
        <a:off x="5419335" y="199974"/>
        <a:ext cx="2461923" cy="1477154"/>
      </dsp:txXfrm>
    </dsp:sp>
    <dsp:sp modelId="{D4562256-A656-44A7-A52D-761AA9A5BE18}">
      <dsp:nvSpPr>
        <dsp:cNvPr id="0" name=""/>
        <dsp:cNvSpPr/>
      </dsp:nvSpPr>
      <dsp:spPr>
        <a:xfrm>
          <a:off x="8127451" y="199974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Resilience</a:t>
          </a:r>
          <a:endParaRPr lang="en-GB" sz="2500" kern="1200" dirty="0"/>
        </a:p>
      </dsp:txBody>
      <dsp:txXfrm>
        <a:off x="8127451" y="199974"/>
        <a:ext cx="2461923" cy="1477154"/>
      </dsp:txXfrm>
    </dsp:sp>
    <dsp:sp modelId="{7A1E75E9-234F-4351-B48B-4FA7B6F462DE}">
      <dsp:nvSpPr>
        <dsp:cNvPr id="0" name=""/>
        <dsp:cNvSpPr/>
      </dsp:nvSpPr>
      <dsp:spPr>
        <a:xfrm>
          <a:off x="3103" y="1923321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Emotional intelligence</a:t>
          </a:r>
          <a:endParaRPr lang="en-GB" sz="2500" kern="1200" dirty="0"/>
        </a:p>
      </dsp:txBody>
      <dsp:txXfrm>
        <a:off x="3103" y="1923321"/>
        <a:ext cx="2461923" cy="1477154"/>
      </dsp:txXfrm>
    </dsp:sp>
    <dsp:sp modelId="{0E9FD43E-0E36-4232-B090-EE604246D965}">
      <dsp:nvSpPr>
        <dsp:cNvPr id="0" name=""/>
        <dsp:cNvSpPr/>
      </dsp:nvSpPr>
      <dsp:spPr>
        <a:xfrm>
          <a:off x="2711219" y="1923321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Financial skills</a:t>
          </a:r>
        </a:p>
      </dsp:txBody>
      <dsp:txXfrm>
        <a:off x="2711219" y="1923321"/>
        <a:ext cx="2461923" cy="1477154"/>
      </dsp:txXfrm>
    </dsp:sp>
    <dsp:sp modelId="{879B024E-12EC-46CC-AA06-DCBBA0C0A353}">
      <dsp:nvSpPr>
        <dsp:cNvPr id="0" name=""/>
        <dsp:cNvSpPr/>
      </dsp:nvSpPr>
      <dsp:spPr>
        <a:xfrm>
          <a:off x="5419335" y="1923321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Practical skills</a:t>
          </a:r>
        </a:p>
      </dsp:txBody>
      <dsp:txXfrm>
        <a:off x="5419335" y="1923321"/>
        <a:ext cx="2461923" cy="1477154"/>
      </dsp:txXfrm>
    </dsp:sp>
    <dsp:sp modelId="{D37D5B3E-5C2D-43B6-B9C5-3077DE8C0FDD}">
      <dsp:nvSpPr>
        <dsp:cNvPr id="0" name=""/>
        <dsp:cNvSpPr/>
      </dsp:nvSpPr>
      <dsp:spPr>
        <a:xfrm>
          <a:off x="8127451" y="1923321"/>
          <a:ext cx="2461923" cy="14771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Communication and advocacy</a:t>
          </a:r>
        </a:p>
      </dsp:txBody>
      <dsp:txXfrm>
        <a:off x="8127451" y="1923321"/>
        <a:ext cx="2461923" cy="1477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B8E9-71C2-4247-A915-E0766693FC44}">
      <dsp:nvSpPr>
        <dsp:cNvPr id="0" name=""/>
        <dsp:cNvSpPr/>
      </dsp:nvSpPr>
      <dsp:spPr>
        <a:xfrm>
          <a:off x="0" y="34232"/>
          <a:ext cx="11194674" cy="810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cs typeface="Arial" panose="020B0604020202020204" pitchFamily="34" charset="0"/>
            </a:rPr>
            <a:t>Helping individuals, families, parents and carers to help themselves, particularly in the early years of their children's lives </a:t>
          </a:r>
        </a:p>
      </dsp:txBody>
      <dsp:txXfrm>
        <a:off x="39580" y="73812"/>
        <a:ext cx="11115514" cy="731649"/>
      </dsp:txXfrm>
    </dsp:sp>
    <dsp:sp modelId="{DC1DCCA7-1892-47FF-8FDC-28E1E5C5234C}">
      <dsp:nvSpPr>
        <dsp:cNvPr id="0" name=""/>
        <dsp:cNvSpPr/>
      </dsp:nvSpPr>
      <dsp:spPr>
        <a:xfrm>
          <a:off x="0" y="905522"/>
          <a:ext cx="11194674" cy="810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cs typeface="Arial" panose="020B0604020202020204" pitchFamily="34" charset="0"/>
            </a:rPr>
            <a:t>Targeting resources and supporting vulnerable individuals and families</a:t>
          </a:r>
          <a:endParaRPr lang="en-GB" sz="2100" kern="1200" dirty="0">
            <a:cs typeface="Arial" panose="020B0604020202020204" pitchFamily="34" charset="0"/>
          </a:endParaRPr>
        </a:p>
      </dsp:txBody>
      <dsp:txXfrm>
        <a:off x="39580" y="945102"/>
        <a:ext cx="11115514" cy="731649"/>
      </dsp:txXfrm>
    </dsp:sp>
    <dsp:sp modelId="{3E7E4BCC-5A9D-4563-A487-46BE9F013F7F}">
      <dsp:nvSpPr>
        <dsp:cNvPr id="0" name=""/>
        <dsp:cNvSpPr/>
      </dsp:nvSpPr>
      <dsp:spPr>
        <a:xfrm>
          <a:off x="0" y="1776812"/>
          <a:ext cx="11194674" cy="810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cs typeface="Arial" panose="020B0604020202020204" pitchFamily="34" charset="0"/>
            </a:rPr>
            <a:t>Improving the emotional and mental health and wellbeing of individuals, parents and carers </a:t>
          </a:r>
          <a:endParaRPr lang="en-GB" sz="2100" kern="1200" dirty="0">
            <a:cs typeface="Arial" panose="020B0604020202020204" pitchFamily="34" charset="0"/>
          </a:endParaRPr>
        </a:p>
      </dsp:txBody>
      <dsp:txXfrm>
        <a:off x="39580" y="1816392"/>
        <a:ext cx="11115514" cy="731649"/>
      </dsp:txXfrm>
    </dsp:sp>
    <dsp:sp modelId="{4327A7B4-EC62-4B2A-9E7A-09ADF052A90D}">
      <dsp:nvSpPr>
        <dsp:cNvPr id="0" name=""/>
        <dsp:cNvSpPr/>
      </dsp:nvSpPr>
      <dsp:spPr>
        <a:xfrm>
          <a:off x="0" y="2648102"/>
          <a:ext cx="11194674" cy="810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cs typeface="Arial" panose="020B0604020202020204" pitchFamily="34" charset="0"/>
            </a:rPr>
            <a:t>Achieving success in life, learning and future employment</a:t>
          </a:r>
          <a:endParaRPr lang="en-GB" sz="2100" kern="1200" dirty="0">
            <a:cs typeface="Arial" panose="020B0604020202020204" pitchFamily="34" charset="0"/>
          </a:endParaRPr>
        </a:p>
      </dsp:txBody>
      <dsp:txXfrm>
        <a:off x="39580" y="2687682"/>
        <a:ext cx="11115514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309F71-7C5C-44D8-98EB-DFF328DB44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7FAFC-1DD3-470F-A2D0-18CC851FA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A6F107E-B240-4A14-99E8-4F18347CAF6E}" type="datetimeFigureOut">
              <a:rPr lang="en-GB"/>
              <a:pPr>
                <a:defRPr/>
              </a:pPr>
              <a:t>04/12/2023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80E371-8B09-4508-8AF5-07D467BF99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0BAA7-B179-4AB4-A7C1-6CE312FD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78FAD-36A9-4572-BC52-323DF529D5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BC3FF-BDFE-4EE1-9D44-B37118CF2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9CBBFD-5E0B-4E27-919D-1BCA288BE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5E34E85-ED3F-4E88-AD48-B60FEF13D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6892E98-2682-4B94-959E-AAB9E83B7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Intro’s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51C2EF1-EA1F-42DF-886B-CF78EC03F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5EEC13-F651-4E77-8ACF-D4ADFA238B75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3528BF3-7109-4A18-8547-07709657A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A5E84EBB-B884-42EF-BA4A-BD4057F73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5F6A8C0-3FEE-44C2-81F8-7DB101A22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C3B576-F428-4E9F-BD45-17D50FBD76E1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610EE25-EFBB-4D7C-B419-20D18B756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EF611DD-0FFC-4DAE-BD72-A7260C973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66AD841-C16A-45D7-940F-8835C7B44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C86C0-801E-4ED9-9A7E-8260AD84149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44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4FFED46D-D383-4BAF-AB87-E26E3AA7C7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2606675"/>
            <a:ext cx="103632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9305B74-FB66-4ED2-AE61-B8EB70DE62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3789363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21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E919D-7771-4AAC-8F09-B14B87C8A62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7600" y="2115922"/>
            <a:ext cx="10363200" cy="893763"/>
          </a:xfrm>
          <a:noFill/>
        </p:spPr>
        <p:txBody>
          <a:bodyPr/>
          <a:lstStyle/>
          <a:p>
            <a:r>
              <a:rPr lang="en-GB" altLang="en-US"/>
              <a:t>Presentation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C024B-02C0-47AA-AD4D-8FD36CFAF31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32000" y="3009684"/>
            <a:ext cx="8534400" cy="1752600"/>
          </a:xfrm>
          <a:noFill/>
        </p:spPr>
        <p:txBody>
          <a:bodyPr/>
          <a:lstStyle>
            <a:lvl1pPr marL="0" indent="0" algn="ctr" eaLnBrk="1" hangingPunct="1">
              <a:buFontTx/>
              <a:buNone/>
              <a:defRPr/>
            </a:lvl1pPr>
          </a:lstStyle>
          <a:p>
            <a:r>
              <a:rPr lang="en-GB" altLang="en-US"/>
              <a:t>Presenter’s name and date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160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7818" y="548681"/>
            <a:ext cx="2694516" cy="467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1" y="548681"/>
            <a:ext cx="7882467" cy="467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3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3509DC0-9EA2-45C6-83FE-069A4494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06675"/>
            <a:ext cx="103632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9045CB1-FD8E-466A-986A-5E23DF08B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89363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Picture 4" descr="header rgb">
            <a:extLst>
              <a:ext uri="{FF2B5EF4-FFF2-40B4-BE49-F238E27FC236}">
                <a16:creationId xmlns:a16="http://schemas.microsoft.com/office/drawing/2014/main" id="{E77F0BAC-5825-4E7F-8650-C7788CA4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8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1" y="548680"/>
            <a:ext cx="10780183" cy="1143000"/>
          </a:xfrm>
        </p:spPr>
        <p:txBody>
          <a:bodyPr/>
          <a:lstStyle>
            <a:lvl1pPr>
              <a:defRPr>
                <a:solidFill>
                  <a:srgbClr val="57B9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1" y="1618655"/>
            <a:ext cx="10780183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9694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B9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9675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63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2" y="1916832"/>
            <a:ext cx="528743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784" y="1916832"/>
            <a:ext cx="5289549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3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67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52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7443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8660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41168"/>
            <a:ext cx="73152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5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06A9336D-BA74-4C17-B1EC-F827EA2072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150" y="1484313"/>
            <a:ext cx="1097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6E56"/>
              </a:solidFill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4BD7BB54-304B-4D79-B8CB-0968479DA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549275"/>
            <a:ext cx="10780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E1A316A9-C27B-46C1-ADC5-4C092620F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619250"/>
            <a:ext cx="10780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wiltshire.co.uk/family-learn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hyperlink" Target="https://en-gb.facebook.com/Wiltsfamilylearning/" TargetMode="External"/><Relationship Id="rId4" Type="http://schemas.openxmlformats.org/officeDocument/2006/relationships/hyperlink" Target="mailto:familyandcommunitylearning@wiltshire.gov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9821-AA35-4CA8-89E9-4801E05EC52F}"/>
              </a:ext>
            </a:extLst>
          </p:cNvPr>
          <p:cNvSpPr txBox="1"/>
          <p:nvPr/>
        </p:nvSpPr>
        <p:spPr>
          <a:xfrm>
            <a:off x="1171254" y="506464"/>
            <a:ext cx="10036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Family and Community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D35EBD-82DD-4C72-87ED-3CEF3AEDDC8A}"/>
              </a:ext>
            </a:extLst>
          </p:cNvPr>
          <p:cNvSpPr/>
          <p:nvPr/>
        </p:nvSpPr>
        <p:spPr>
          <a:xfrm>
            <a:off x="627473" y="3781905"/>
            <a:ext cx="111063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sz="2400" dirty="0">
                <a:solidFill>
                  <a:srgbClr val="139936"/>
                </a:solidFill>
                <a:latin typeface="+mj-lt"/>
                <a:ea typeface="+mj-ea"/>
                <a:cs typeface="+mj-cs"/>
              </a:rPr>
              <a:t>Growing a lifelong love of learning with communities in Wiltshire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2400" dirty="0">
                <a:solidFill>
                  <a:srgbClr val="139936"/>
                </a:solidFill>
                <a:latin typeface="+mj-lt"/>
                <a:ea typeface="+mj-ea"/>
                <a:cs typeface="+mj-cs"/>
              </a:rPr>
              <a:t>Discover opportunities – Develop skills – Achieve ambitions</a:t>
            </a:r>
          </a:p>
          <a:p>
            <a:pPr algn="ctr">
              <a:spcAft>
                <a:spcPts val="0"/>
              </a:spcAft>
              <a:defRPr/>
            </a:pPr>
            <a:endParaRPr lang="en-GB" sz="2400" dirty="0">
              <a:solidFill>
                <a:srgbClr val="139936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  <a:defRPr/>
            </a:pPr>
            <a:r>
              <a:rPr lang="en-GB" sz="2400" dirty="0">
                <a:solidFill>
                  <a:srgbClr val="139936"/>
                </a:solidFill>
                <a:latin typeface="+mj-lt"/>
                <a:ea typeface="+mj-ea"/>
                <a:cs typeface="+mj-cs"/>
              </a:rPr>
              <a:t>Laura Trowbridge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2400" dirty="0">
                <a:solidFill>
                  <a:srgbClr val="139936"/>
                </a:solidFill>
                <a:latin typeface="+mj-lt"/>
                <a:ea typeface="+mj-ea"/>
                <a:cs typeface="+mj-cs"/>
              </a:rPr>
              <a:t>Family and Community Learning Business Development Manager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1D0D0D77-91DC-4C50-AED6-1F3711CA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18" y="1194280"/>
            <a:ext cx="25892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96AD-D6FA-4252-3A3A-A59FFFBF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8" y="123290"/>
            <a:ext cx="10780183" cy="114300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Some of our upcoming courses for adults: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sz="2800" dirty="0">
                <a:solidFill>
                  <a:srgbClr val="7030A0"/>
                </a:solidFill>
              </a:rPr>
              <a:t>(enrolment closes 1 week before courses start)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E814-ECF6-CD23-978E-208C7805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1" y="1348482"/>
            <a:ext cx="11499849" cy="46985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Balance Your Budget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Monday 4 December 1 session 10am-12pm online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Discovering Confidence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Monday 11 December 1 session 10am-12pm online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Manage Worries Positively</a:t>
            </a:r>
            <a:r>
              <a:rPr lang="en-GB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Monday 18 December 1 session 10am-12pm online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Food Safety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Tuesdays and Fridays 5, 8, 12, 15 December (4 sessions) 10am-12pm</a:t>
            </a:r>
          </a:p>
        </p:txBody>
      </p:sp>
      <p:pic>
        <p:nvPicPr>
          <p:cNvPr id="5" name="Picture 4" descr="Woman using laptop">
            <a:extLst>
              <a:ext uri="{FF2B5EF4-FFF2-40B4-BE49-F238E27FC236}">
                <a16:creationId xmlns:a16="http://schemas.microsoft.com/office/drawing/2014/main" id="{C01DA66F-43C0-9280-E27B-BD9B3DF5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96" y="1266290"/>
            <a:ext cx="3458905" cy="24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1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96AD-D6FA-4252-3A3A-A59FFFBF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8" y="123290"/>
            <a:ext cx="10780183" cy="114300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Some of our upcoming courses for parents/families: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sz="2800" dirty="0">
                <a:solidFill>
                  <a:srgbClr val="7030A0"/>
                </a:solidFill>
              </a:rPr>
              <a:t>(enrolment closes 1 week before courses start)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E814-ECF6-CD23-978E-208C7805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1" y="1171852"/>
            <a:ext cx="11499849" cy="48751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Helping My Child with Anxiety and Worry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Monday 11 December 1 session 10am-12pm online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Celebrations Around the World</a:t>
            </a: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Online session for parents and children, 21 or 22 December 11am-1pm online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Spectacular Science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Online session for parents and children, 2 January 11am-1pm or 3 January 10am-12pm online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b="1" dirty="0"/>
          </a:p>
        </p:txBody>
      </p:sp>
      <p:pic>
        <p:nvPicPr>
          <p:cNvPr id="5" name="Picture 4" descr="Woman and children using colored pencils">
            <a:extLst>
              <a:ext uri="{FF2B5EF4-FFF2-40B4-BE49-F238E27FC236}">
                <a16:creationId xmlns:a16="http://schemas.microsoft.com/office/drawing/2014/main" id="{78BC8FAE-33D2-3088-D7E0-EC007259E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94" y="4299420"/>
            <a:ext cx="3652935" cy="2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D517FF-DE6A-4B15-B906-A2BE56E5E16B}"/>
              </a:ext>
            </a:extLst>
          </p:cNvPr>
          <p:cNvSpPr txBox="1"/>
          <p:nvPr/>
        </p:nvSpPr>
        <p:spPr bwMode="auto">
          <a:xfrm>
            <a:off x="518475" y="306905"/>
            <a:ext cx="1078071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Any questions?</a:t>
            </a:r>
            <a:b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04510-73A2-46C8-9DE0-FBB17315FB30}"/>
              </a:ext>
            </a:extLst>
          </p:cNvPr>
          <p:cNvSpPr txBox="1"/>
          <p:nvPr/>
        </p:nvSpPr>
        <p:spPr bwMode="auto">
          <a:xfrm>
            <a:off x="3506770" y="1230079"/>
            <a:ext cx="8166755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Enquiries and to book onto a course: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Website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​: </a:t>
            </a:r>
            <a:r>
              <a:rPr kumimoji="0" lang="en-GB" sz="38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https://workwiltshire.co.uk/family-learning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Email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​: </a:t>
            </a:r>
            <a:r>
              <a:rPr kumimoji="0" lang="en-GB" sz="38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familyandcommunitylearning@wiltshire.gov.uk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rgbClr val="57B9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Telephone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​: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01225 770478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Facebook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84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​: </a:t>
            </a:r>
            <a:r>
              <a:rPr kumimoji="0" lang="en-GB" sz="38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https://en-gb.facebook.com/Wiltsfamilylearning/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B9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843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Woman and children using colored pencils">
            <a:extLst>
              <a:ext uri="{FF2B5EF4-FFF2-40B4-BE49-F238E27FC236}">
                <a16:creationId xmlns:a16="http://schemas.microsoft.com/office/drawing/2014/main" id="{6B40DBA6-58B1-E1ED-10EF-AB4EC934E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5" y="2508308"/>
            <a:ext cx="3051495" cy="20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2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9429B12-904A-A73F-E605-B14D4352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49275"/>
            <a:ext cx="10780713" cy="1143000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solidFill>
                  <a:srgbClr val="139936"/>
                </a:solidFill>
              </a:rPr>
              <a:t>Getting back into education or the workplace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EAA4D6-D8C7-491F-A2E4-B879ECB7E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2" y="1916832"/>
            <a:ext cx="5287433" cy="360045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What stop us from moving on?</a:t>
            </a:r>
          </a:p>
          <a:p>
            <a:r>
              <a:rPr lang="en-US" dirty="0"/>
              <a:t>What barriers do we face?</a:t>
            </a:r>
          </a:p>
        </p:txBody>
      </p:sp>
      <p:pic>
        <p:nvPicPr>
          <p:cNvPr id="12" name="Picture 11" descr="Woman in a crowd">
            <a:extLst>
              <a:ext uri="{FF2B5EF4-FFF2-40B4-BE49-F238E27FC236}">
                <a16:creationId xmlns:a16="http://schemas.microsoft.com/office/drawing/2014/main" id="{F728E84C-D0BE-392C-7193-D6525B0D8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r="1" b="1"/>
          <a:stretch/>
        </p:blipFill>
        <p:spPr>
          <a:xfrm>
            <a:off x="6182784" y="1916832"/>
            <a:ext cx="5289549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23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9429B12-904A-A73F-E605-B14D4352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49275"/>
            <a:ext cx="10780713" cy="1143000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solidFill>
                  <a:srgbClr val="139936"/>
                </a:solidFill>
              </a:rPr>
              <a:t>Getting back into education or the workplace</a:t>
            </a:r>
          </a:p>
        </p:txBody>
      </p:sp>
      <p:pic>
        <p:nvPicPr>
          <p:cNvPr id="9" name="Content Placeholder 8" descr="A drawing of a couple of ladders leading to a cloud&#10;&#10;Description automatically generated">
            <a:extLst>
              <a:ext uri="{FF2B5EF4-FFF2-40B4-BE49-F238E27FC236}">
                <a16:creationId xmlns:a16="http://schemas.microsoft.com/office/drawing/2014/main" id="{CF10C5A4-042B-84C5-CAD5-D25E685CC5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2152" y="1941715"/>
            <a:ext cx="5287433" cy="3550684"/>
          </a:xfr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EAA4D6-D8C7-491F-A2E4-B879ECB7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784" y="1916832"/>
            <a:ext cx="5289549" cy="360045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How can we take our next steps?</a:t>
            </a:r>
          </a:p>
          <a:p>
            <a:r>
              <a:rPr lang="en-US" dirty="0" err="1"/>
              <a:t>Recognising</a:t>
            </a:r>
            <a:r>
              <a:rPr lang="en-US" dirty="0"/>
              <a:t> your transferable skills for study, volunteering and work.</a:t>
            </a:r>
          </a:p>
          <a:p>
            <a:r>
              <a:rPr lang="en-US" dirty="0"/>
              <a:t>Getting the right help.</a:t>
            </a:r>
          </a:p>
        </p:txBody>
      </p:sp>
    </p:spTree>
    <p:extLst>
      <p:ext uri="{BB962C8B-B14F-4D97-AF65-F5344CB8AC3E}">
        <p14:creationId xmlns:p14="http://schemas.microsoft.com/office/powerpoint/2010/main" val="45237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154A-2B3C-3F3A-34E6-01DC828E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Transferable skills for study, volunteering and work: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3AECA0-2B4B-E45F-E484-17FF85BC1B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8097425"/>
              </p:ext>
            </p:extLst>
          </p:nvPr>
        </p:nvGraphicFramePr>
        <p:xfrm>
          <a:off x="806450" y="1692275"/>
          <a:ext cx="1059247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27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D0D14-B4B7-88CC-4D20-0199DB64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49275"/>
            <a:ext cx="10780713" cy="1143000"/>
          </a:xfrm>
        </p:spPr>
        <p:txBody>
          <a:bodyPr wrap="square" anchor="ctr">
            <a:normAutofit/>
          </a:bodyPr>
          <a:lstStyle/>
          <a:p>
            <a:r>
              <a:rPr lang="en-GB" dirty="0">
                <a:solidFill>
                  <a:srgbClr val="139936"/>
                </a:solidFill>
              </a:rPr>
              <a:t>Hannah’s story – parent-carer stepping back into education and volunteering to develop skills for work: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05CFB1-24BD-3A38-BBB4-2AC65F4DA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2" y="1692275"/>
            <a:ext cx="5287433" cy="3825007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Started with courses to help her to support her children, plus our Confidence and New Directions course.</a:t>
            </a:r>
          </a:p>
          <a:p>
            <a:pPr marL="0" indent="0">
              <a:buNone/>
            </a:pPr>
            <a:r>
              <a:rPr lang="en-US" sz="2100" dirty="0"/>
              <a:t>Moved on to complete a range of courses with Family and Community Learning, </a:t>
            </a:r>
            <a:r>
              <a:rPr lang="en-US" sz="2100"/>
              <a:t>and then </a:t>
            </a:r>
            <a:r>
              <a:rPr lang="en-US" sz="2100" dirty="0"/>
              <a:t>with college.</a:t>
            </a:r>
          </a:p>
          <a:p>
            <a:pPr marL="0" indent="0">
              <a:buNone/>
            </a:pPr>
            <a:r>
              <a:rPr lang="en-US" sz="2100" dirty="0"/>
              <a:t>Then took on volunteering roles as a governor and with the children’s </a:t>
            </a:r>
            <a:r>
              <a:rPr lang="en-US" sz="2100" dirty="0" err="1"/>
              <a:t>centre</a:t>
            </a:r>
            <a:r>
              <a:rPr lang="en-US" sz="2100" dirty="0"/>
              <a:t> and learnt to drive.</a:t>
            </a:r>
          </a:p>
          <a:p>
            <a:pPr marL="0" indent="0">
              <a:buNone/>
            </a:pPr>
            <a:r>
              <a:rPr lang="en-US" sz="2100" dirty="0"/>
              <a:t>Building her skills and confidence to be a family support worker – breaking her goal down into manageable steps.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BEA968-E59F-C51E-3C06-9B9B21CA4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934" r="1" b="520"/>
          <a:stretch/>
        </p:blipFill>
        <p:spPr>
          <a:xfrm>
            <a:off x="6212417" y="1692275"/>
            <a:ext cx="5289549" cy="3600450"/>
          </a:xfrm>
          <a:noFill/>
        </p:spPr>
      </p:pic>
    </p:spTree>
    <p:extLst>
      <p:ext uri="{BB962C8B-B14F-4D97-AF65-F5344CB8AC3E}">
        <p14:creationId xmlns:p14="http://schemas.microsoft.com/office/powerpoint/2010/main" val="126704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FD0A0F6-E21D-49C2-9288-065564B68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752" y="62606"/>
            <a:ext cx="10955108" cy="936625"/>
          </a:xfrm>
        </p:spPr>
        <p:txBody>
          <a:bodyPr/>
          <a:lstStyle/>
          <a:p>
            <a:r>
              <a:rPr lang="en-GB" altLang="en-US" kern="1200" dirty="0">
                <a:solidFill>
                  <a:srgbClr val="7030A0"/>
                </a:solidFill>
              </a:rPr>
              <a:t>What do you know about Family and Community Learning?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14CA5-53C9-4EC8-A53D-C94339E78451}"/>
              </a:ext>
            </a:extLst>
          </p:cNvPr>
          <p:cNvSpPr/>
          <p:nvPr/>
        </p:nvSpPr>
        <p:spPr>
          <a:xfrm>
            <a:off x="460752" y="840984"/>
            <a:ext cx="11731248" cy="155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2400" dirty="0">
                <a:cs typeface="Arial" panose="020B0604020202020204" pitchFamily="34" charset="0"/>
              </a:rPr>
              <a:t>Family and Community Learning offer a range of accessible and inclusive courses. We deliver both learning online or face-to-face.  Our courses are designed to help adults step back into learning to improve their lives.</a:t>
            </a:r>
          </a:p>
          <a:p>
            <a:pPr lvl="1">
              <a:spcAft>
                <a:spcPts val="0"/>
              </a:spcAft>
              <a:defRPr/>
            </a:pPr>
            <a:endParaRPr lang="en-GB" dirty="0">
              <a:solidFill>
                <a:schemeClr val="bg2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2769E0-A4DE-7ACE-BE7D-0DFE95213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320884"/>
              </p:ext>
            </p:extLst>
          </p:nvPr>
        </p:nvGraphicFramePr>
        <p:xfrm>
          <a:off x="340969" y="2059559"/>
          <a:ext cx="11194674" cy="349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5D33-0DB9-B7BF-626F-035923B5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158155"/>
            <a:ext cx="10780183" cy="114300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Who do we work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89F6-626D-BD32-12F4-94D0A21F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301156"/>
            <a:ext cx="10157359" cy="4419160"/>
          </a:xfrm>
        </p:spPr>
        <p:txBody>
          <a:bodyPr/>
          <a:lstStyle/>
          <a:p>
            <a:pPr marL="0" indent="0">
              <a:buNone/>
            </a:pPr>
            <a:r>
              <a:rPr lang="en-GB" sz="2300" dirty="0"/>
              <a:t>Courses are no cost to learners who are:</a:t>
            </a:r>
          </a:p>
          <a:p>
            <a:r>
              <a:rPr lang="en-GB" sz="2300" dirty="0"/>
              <a:t>19+ and have been a resident in UK/EU for 3+years* (*certain immigration status are exempt from the 3-year residency requirement) and have a Wiltshire postcode, and if they can tick any of these criteria: </a:t>
            </a:r>
          </a:p>
          <a:p>
            <a:pPr marL="1257300" lvl="3" indent="0">
              <a:buNone/>
            </a:pPr>
            <a:r>
              <a:rPr lang="en-GB" sz="2300" dirty="0"/>
              <a:t>•	have less than 5 GCSEs grades A-C (or no maths GCSE C / 4  	for maths courses)</a:t>
            </a:r>
          </a:p>
          <a:p>
            <a:pPr marL="1257300" lvl="3" indent="0">
              <a:buNone/>
            </a:pPr>
            <a:r>
              <a:rPr lang="en-GB" sz="2300" dirty="0"/>
              <a:t>•	in receipt of benefits (other than child benefit)</a:t>
            </a:r>
          </a:p>
          <a:p>
            <a:pPr marL="1257300" lvl="3" indent="0">
              <a:buNone/>
            </a:pPr>
            <a:r>
              <a:rPr lang="en-GB" sz="2300" dirty="0"/>
              <a:t>•	are a military family </a:t>
            </a:r>
          </a:p>
          <a:p>
            <a:pPr marL="1257300" lvl="3" indent="0">
              <a:buNone/>
            </a:pPr>
            <a:r>
              <a:rPr lang="en-GB" sz="2300" dirty="0"/>
              <a:t>•	are a family with children needing additional support (no SEND 	diagnosis needed)</a:t>
            </a:r>
          </a:p>
          <a:p>
            <a:pPr marL="1257300" lvl="3" indent="0">
              <a:buNone/>
            </a:pPr>
            <a:r>
              <a:rPr lang="en-GB" sz="2300" dirty="0"/>
              <a:t>•	are unemployed and looking for work</a:t>
            </a:r>
          </a:p>
          <a:p>
            <a:pPr marL="0" indent="0">
              <a:buNone/>
            </a:pPr>
            <a:endParaRPr lang="en-GB" dirty="0">
              <a:solidFill>
                <a:srgbClr val="57B94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1E90F-AE0B-4853-500B-DC454486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719" y="-65308"/>
            <a:ext cx="1784404" cy="178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7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1B16-460F-4EF1-A392-793456BA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5" y="378997"/>
            <a:ext cx="10780183" cy="114300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What courses do we offer?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2798-84EA-4A0C-8466-1DBAF118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75" y="1017142"/>
            <a:ext cx="11450315" cy="4695289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latin typeface="+mj-lt"/>
                <a:ea typeface="+mj-ea"/>
                <a:cs typeface="+mj-cs"/>
              </a:rPr>
              <a:t>Our courses fit into four broad themes:</a:t>
            </a:r>
            <a:r>
              <a:rPr lang="en-US" sz="2200" dirty="0">
                <a:latin typeface="+mj-lt"/>
                <a:ea typeface="+mj-ea"/>
                <a:cs typeface="+mj-cs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Wellbeing and confidence building </a:t>
            </a:r>
            <a:r>
              <a:rPr lang="en-GB" sz="2200" dirty="0">
                <a:latin typeface="+mj-lt"/>
                <a:ea typeface="+mj-ea"/>
                <a:cs typeface="+mj-cs"/>
              </a:rPr>
              <a:t>– managing worries, building resilience and wellbeing skills, developing confidence and planning positive steps for the future.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Skills for adults </a:t>
            </a:r>
            <a:r>
              <a:rPr lang="en-GB" sz="2200" dirty="0">
                <a:latin typeface="+mj-lt"/>
                <a:ea typeface="+mj-ea"/>
                <a:cs typeface="+mj-cs"/>
              </a:rPr>
              <a:t>– English, ESOL, maths, Boost employability skills courses, career-specific courses such as Working in Schools and Working in Early Years, budgeting courses, IT skills.</a:t>
            </a:r>
            <a:endParaRPr lang="en-GB" sz="2200" b="1" dirty="0">
              <a:latin typeface="+mj-lt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Family skills </a:t>
            </a:r>
            <a:r>
              <a:rPr lang="en-GB" sz="2200" dirty="0">
                <a:latin typeface="+mj-lt"/>
                <a:ea typeface="+mj-ea"/>
                <a:cs typeface="+mj-cs"/>
              </a:rPr>
              <a:t>– Helping your child with learning and emotional wellbeing, English, maths, preparing for transitions in school, as well as seasonal courses linked to FUEL.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Independent living skills </a:t>
            </a:r>
            <a:r>
              <a:rPr lang="en-GB" sz="2200" dirty="0">
                <a:latin typeface="+mj-lt"/>
                <a:ea typeface="+mj-ea"/>
                <a:cs typeface="+mj-cs"/>
              </a:rPr>
              <a:t>– our Smart suite of courses for adults with additional needs: on topics such as managing money, IT skills, caring for the home, eating well, relationships, health and more.  Learners attend with a support worker if needed.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868E7-834B-B50C-41F0-D9559A1967D4}"/>
              </a:ext>
            </a:extLst>
          </p:cNvPr>
          <p:cNvSpPr txBox="1"/>
          <p:nvPr/>
        </p:nvSpPr>
        <p:spPr>
          <a:xfrm>
            <a:off x="10047500" y="5564633"/>
            <a:ext cx="3168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Discover.Develop.Achieve</a:t>
            </a:r>
            <a:endParaRPr lang="en-GB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33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26FD-B7A6-7A50-27C3-A38E9F04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49275"/>
            <a:ext cx="10780713" cy="1143000"/>
          </a:xfrm>
        </p:spPr>
        <p:txBody>
          <a:bodyPr wrap="square" anchor="ctr">
            <a:normAutofit/>
          </a:bodyPr>
          <a:lstStyle/>
          <a:p>
            <a:r>
              <a:rPr lang="en-GB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23BDD-B259-0C54-37EB-8C351DBA6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2" y="1558212"/>
            <a:ext cx="5287433" cy="3959070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i="0" dirty="0">
                <a:effectLst/>
              </a:rPr>
              <a:t>Learning as an adult brings many benefits including:</a:t>
            </a:r>
          </a:p>
          <a:p>
            <a:pPr>
              <a:lnSpc>
                <a:spcPct val="90000"/>
              </a:lnSpc>
            </a:pPr>
            <a:r>
              <a:rPr lang="en-GB" sz="2400" i="0" dirty="0">
                <a:effectLst/>
              </a:rPr>
              <a:t>Better physical health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</a:t>
            </a:r>
            <a:r>
              <a:rPr lang="en-GB" sz="2400" i="0" dirty="0">
                <a:effectLst/>
              </a:rPr>
              <a:t>mproved resilience and ability to cope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Greater level of </a:t>
            </a:r>
            <a:r>
              <a:rPr lang="en-GB" sz="2400" i="0" dirty="0">
                <a:effectLst/>
              </a:rPr>
              <a:t>wellbeing</a:t>
            </a:r>
            <a:r>
              <a:rPr lang="en-GB" sz="2400" dirty="0"/>
              <a:t> and increased</a:t>
            </a:r>
            <a:r>
              <a:rPr lang="en-GB" sz="2400" i="0" dirty="0">
                <a:effectLst/>
              </a:rPr>
              <a:t> life satisfaction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G</a:t>
            </a:r>
            <a:r>
              <a:rPr lang="en-GB" sz="2400" i="0" dirty="0">
                <a:effectLst/>
              </a:rPr>
              <a:t>reater social engagement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Raised aspirations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</a:t>
            </a:r>
            <a:r>
              <a:rPr lang="en-GB" sz="2400" i="0" dirty="0">
                <a:effectLst/>
              </a:rPr>
              <a:t>ncreased employability</a:t>
            </a:r>
          </a:p>
          <a:p>
            <a:pPr>
              <a:lnSpc>
                <a:spcPct val="90000"/>
              </a:lnSpc>
            </a:pPr>
            <a:r>
              <a:rPr lang="en-GB" sz="2400" i="0" dirty="0">
                <a:effectLst/>
              </a:rPr>
              <a:t>Keeps the mind healthy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</a:t>
            </a:r>
            <a:r>
              <a:rPr lang="en-GB" sz="2400" i="0" dirty="0">
                <a:effectLst/>
              </a:rPr>
              <a:t>reater capacity for parents to help their children to learn</a:t>
            </a:r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pic>
        <p:nvPicPr>
          <p:cNvPr id="5" name="Picture 4" descr="Man with cane">
            <a:extLst>
              <a:ext uri="{FF2B5EF4-FFF2-40B4-BE49-F238E27FC236}">
                <a16:creationId xmlns:a16="http://schemas.microsoft.com/office/drawing/2014/main" id="{36F0B141-C5A3-9D25-5567-121BA15D0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"/>
          <a:stretch/>
        </p:blipFill>
        <p:spPr>
          <a:xfrm>
            <a:off x="6183314" y="1558212"/>
            <a:ext cx="5289549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7776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6E56"/>
      </a:dk2>
      <a:lt2>
        <a:srgbClr val="808080"/>
      </a:lt2>
      <a:accent1>
        <a:srgbClr val="D2FAFA"/>
      </a:accent1>
      <a:accent2>
        <a:srgbClr val="0063AC"/>
      </a:accent2>
      <a:accent3>
        <a:srgbClr val="FFFFFF"/>
      </a:accent3>
      <a:accent4>
        <a:srgbClr val="000000"/>
      </a:accent4>
      <a:accent5>
        <a:srgbClr val="E5FCFC"/>
      </a:accent5>
      <a:accent6>
        <a:srgbClr val="00599B"/>
      </a:accent6>
      <a:hlink>
        <a:srgbClr val="C22E91"/>
      </a:hlink>
      <a:folHlink>
        <a:srgbClr val="B3D45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7B9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239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D2FAFA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E5FCFC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7362aa-b0b6-43c9-9629-852a9e2365d2" xsi:nil="true"/>
    <lcf76f155ced4ddcb4097134ff3c332f xmlns="6a4d345c-6e2c-43a8-9338-244f87f6434a">
      <Terms xmlns="http://schemas.microsoft.com/office/infopath/2007/PartnerControls"/>
    </lcf76f155ced4ddcb4097134ff3c332f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14F9E959B314FA4E1B747AECDA4A7" ma:contentTypeVersion="17" ma:contentTypeDescription="Create a new document." ma:contentTypeScope="" ma:versionID="278a30d6bd5fd76d56b54423d7594825">
  <xsd:schema xmlns:xsd="http://www.w3.org/2001/XMLSchema" xmlns:xs="http://www.w3.org/2001/XMLSchema" xmlns:p="http://schemas.microsoft.com/office/2006/metadata/properties" xmlns:ns2="6a4d345c-6e2c-43a8-9338-244f87f6434a" xmlns:ns3="d07362aa-b0b6-43c9-9629-852a9e2365d2" targetNamespace="http://schemas.microsoft.com/office/2006/metadata/properties" ma:root="true" ma:fieldsID="f2deea3c602c766eb0874ae13d8f92d7" ns2:_="" ns3:_="">
    <xsd:import namespace="6a4d345c-6e2c-43a8-9338-244f87f6434a"/>
    <xsd:import namespace="d07362aa-b0b6-43c9-9629-852a9e236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d345c-6e2c-43a8-9338-244f87f64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e9238a-0d8c-4e91-8e7e-8d1dffb90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362aa-b0b6-43c9-9629-852a9e236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25fd8d-d8bd-4f4e-82f1-64b62b82f268}" ma:internalName="TaxCatchAll" ma:showField="CatchAllData" ma:web="d07362aa-b0b6-43c9-9629-852a9e236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5367D5-D795-4D1F-9CD3-E286A7307F42}">
  <ds:schemaRefs>
    <ds:schemaRef ds:uri="http://schemas.microsoft.com/office/2006/metadata/properties"/>
    <ds:schemaRef ds:uri="http://schemas.microsoft.com/office/infopath/2007/PartnerControls"/>
    <ds:schemaRef ds:uri="e0f9e225-0762-47db-a700-d28ac4b3e40d"/>
    <ds:schemaRef ds:uri="5008dbfb-6264-4b1b-8c41-6c14c9140c77"/>
    <ds:schemaRef ds:uri="f6aa7ee3-1f8d-4454-8abb-5e1b8612e7a9"/>
  </ds:schemaRefs>
</ds:datastoreItem>
</file>

<file path=customXml/itemProps2.xml><?xml version="1.0" encoding="utf-8"?>
<ds:datastoreItem xmlns:ds="http://schemas.openxmlformats.org/officeDocument/2006/customXml" ds:itemID="{6FB87DD2-D17E-49DC-A979-962EA48C57E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B02058C-CC40-49DE-A610-74782C2850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6D8BF6-65BA-4FBB-9A51-3A33DB770C50}"/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821</Words>
  <Application>Microsoft Office PowerPoint</Application>
  <PresentationFormat>Widescreen</PresentationFormat>
  <Paragraphs>92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PowerPoint Presentation</vt:lpstr>
      <vt:lpstr>Getting back into education or the workplace</vt:lpstr>
      <vt:lpstr>Getting back into education or the workplace</vt:lpstr>
      <vt:lpstr>Transferable skills for study, volunteering and work:</vt:lpstr>
      <vt:lpstr>Hannah’s story – parent-carer stepping back into education and volunteering to develop skills for work:</vt:lpstr>
      <vt:lpstr>What do you know about Family and Community Learning?</vt:lpstr>
      <vt:lpstr>Who do we work with?</vt:lpstr>
      <vt:lpstr>What courses do we offer? </vt:lpstr>
      <vt:lpstr>So what?</vt:lpstr>
      <vt:lpstr>Some of our upcoming courses for adults: (enrolment closes 1 week before courses start)</vt:lpstr>
      <vt:lpstr>Some of our upcoming courses for parents/families: (enrolment closes 1 week before courses start)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Leanne</dc:creator>
  <cp:lastModifiedBy>Emily Clark</cp:lastModifiedBy>
  <cp:revision>9</cp:revision>
  <dcterms:created xsi:type="dcterms:W3CDTF">2021-01-18T12:16:41Z</dcterms:created>
  <dcterms:modified xsi:type="dcterms:W3CDTF">2023-12-04T16:28:25Z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0x010100A0D14F9E959B314FA4E1B747AECDA4A7</vt:lpwstr>
  </property>
  <property fmtid="{D5CDD505-2E9C-101B-9397-08002B2CF9AE}" pid="3" name="MediaServiceImageTags">
    <vt:lpwstr/>
  </property>
</Properties>
</file>